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64" r:id="rId5"/>
    <p:sldId id="263" r:id="rId6"/>
    <p:sldId id="259" r:id="rId7"/>
    <p:sldId id="260" r:id="rId8"/>
    <p:sldId id="261" r:id="rId9"/>
    <p:sldId id="262" r:id="rId10"/>
    <p:sldId id="271" r:id="rId11"/>
    <p:sldId id="272" r:id="rId12"/>
    <p:sldId id="273" r:id="rId13"/>
    <p:sldId id="281" r:id="rId14"/>
    <p:sldId id="278" r:id="rId15"/>
    <p:sldId id="280" r:id="rId16"/>
    <p:sldId id="279"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80" d="100"/>
          <a:sy n="80" d="100"/>
        </p:scale>
        <p:origin x="-31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403726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152345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BD015-75B2-4973-882E-10A54DAA03D4}"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39505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3720947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BD015-75B2-4973-882E-10A54DAA03D4}"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3200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565965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368230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74000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319616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58532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171753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350401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153099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113134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131179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08A401-6AF7-4538-87A1-FE68FA5E58A4}"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ABD015-75B2-4973-882E-10A54DAA03D4}" type="slidenum">
              <a:rPr lang="ru-RU" smtClean="0"/>
              <a:pPr/>
              <a:t>‹#›</a:t>
            </a:fld>
            <a:endParaRPr lang="ru-RU"/>
          </a:p>
        </p:txBody>
      </p:sp>
    </p:spTree>
    <p:extLst>
      <p:ext uri="{BB962C8B-B14F-4D97-AF65-F5344CB8AC3E}">
        <p14:creationId xmlns:p14="http://schemas.microsoft.com/office/powerpoint/2010/main" val="143510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08A401-6AF7-4538-87A1-FE68FA5E58A4}" type="datetimeFigureOut">
              <a:rPr lang="ru-RU" smtClean="0"/>
              <a:pPr/>
              <a:t>15.08.2024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4ABD015-75B2-4973-882E-10A54DAA03D4}" type="slidenum">
              <a:rPr lang="ru-RU" smtClean="0"/>
              <a:pPr/>
              <a:t>‹#›</a:t>
            </a:fld>
            <a:endParaRPr lang="ru-RU"/>
          </a:p>
        </p:txBody>
      </p:sp>
    </p:spTree>
    <p:extLst>
      <p:ext uri="{BB962C8B-B14F-4D97-AF65-F5344CB8AC3E}">
        <p14:creationId xmlns:p14="http://schemas.microsoft.com/office/powerpoint/2010/main" val="15788211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443347"/>
            <a:ext cx="7766936" cy="922316"/>
          </a:xfrm>
        </p:spPr>
        <p: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Всероссийский педагогический фестиваль </a:t>
            </a:r>
            <a:r>
              <a:rPr lang="ru-RU" sz="2400" b="1" dirty="0" err="1" smtClean="0">
                <a:solidFill>
                  <a:schemeClr val="tx1"/>
                </a:solidFill>
                <a:latin typeface="Times New Roman" panose="02020603050405020304" pitchFamily="18" charset="0"/>
                <a:cs typeface="Times New Roman" panose="02020603050405020304" pitchFamily="18" charset="0"/>
              </a:rPr>
              <a:t>межпредметных</a:t>
            </a:r>
            <a:r>
              <a:rPr lang="ru-RU" sz="2400" b="1" dirty="0" smtClean="0">
                <a:solidFill>
                  <a:schemeClr val="tx1"/>
                </a:solidFill>
                <a:latin typeface="Times New Roman" panose="02020603050405020304" pitchFamily="18" charset="0"/>
                <a:cs typeface="Times New Roman" panose="02020603050405020304" pitchFamily="18" charset="0"/>
              </a:rPr>
              <a:t> проектов по безопасности дорожного движения</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07067" y="1981200"/>
            <a:ext cx="7766936" cy="4765963"/>
          </a:xfrm>
        </p:spPr>
        <p:txBody>
          <a:bodyPr>
            <a:normAutofit lnSpcReduction="10000"/>
          </a:bodyPr>
          <a:lstStyle/>
          <a:p>
            <a:pPr algn="just"/>
            <a:endParaRPr lang="ru-RU" b="1" dirty="0" smtClean="0">
              <a:solidFill>
                <a:schemeClr val="tx1"/>
              </a:solidFill>
              <a:latin typeface="Times New Roman" panose="02020603050405020304" pitchFamily="18" charset="0"/>
              <a:cs typeface="Times New Roman" panose="02020603050405020304" pitchFamily="18" charset="0"/>
            </a:endParaRPr>
          </a:p>
          <a:p>
            <a:pPr algn="just"/>
            <a:endParaRPr lang="ru-RU" b="1" dirty="0">
              <a:solidFill>
                <a:schemeClr val="tx1"/>
              </a:solidFill>
              <a:latin typeface="Times New Roman" panose="02020603050405020304" pitchFamily="18" charset="0"/>
              <a:cs typeface="Times New Roman" panose="02020603050405020304" pitchFamily="18" charset="0"/>
            </a:endParaRPr>
          </a:p>
          <a:p>
            <a:pPr algn="just"/>
            <a:r>
              <a:rPr lang="ru-RU" sz="2400" b="1" dirty="0" smtClean="0">
                <a:solidFill>
                  <a:schemeClr val="tx1"/>
                </a:solidFill>
                <a:latin typeface="Times New Roman" panose="02020603050405020304" pitchFamily="18" charset="0"/>
                <a:cs typeface="Times New Roman" panose="02020603050405020304" pitchFamily="18" charset="0"/>
              </a:rPr>
              <a:t>Номинация – «Внимание, дети!»</a:t>
            </a:r>
            <a:endParaRPr lang="ru-RU" sz="2400" dirty="0" smtClean="0">
              <a:solidFill>
                <a:schemeClr val="tx1"/>
              </a:solidFill>
              <a:latin typeface="Times New Roman" panose="02020603050405020304" pitchFamily="18" charset="0"/>
              <a:cs typeface="Times New Roman" panose="02020603050405020304" pitchFamily="18" charset="0"/>
            </a:endParaRPr>
          </a:p>
          <a:p>
            <a:pPr algn="just"/>
            <a:r>
              <a:rPr lang="ru-RU" sz="2400" b="1" dirty="0" smtClean="0">
                <a:solidFill>
                  <a:schemeClr val="tx1"/>
                </a:solidFill>
                <a:latin typeface="Times New Roman" panose="02020603050405020304" pitchFamily="18" charset="0"/>
                <a:cs typeface="Times New Roman" panose="02020603050405020304" pitchFamily="18" charset="0"/>
              </a:rPr>
              <a:t>Название- «Азбука дорог»</a:t>
            </a:r>
          </a:p>
          <a:p>
            <a:pPr algn="just"/>
            <a:endParaRPr lang="ru-RU" sz="2400" dirty="0" smtClean="0">
              <a:solidFill>
                <a:schemeClr val="tx1"/>
              </a:solidFill>
              <a:latin typeface="Times New Roman" panose="02020603050405020304" pitchFamily="18" charset="0"/>
              <a:cs typeface="Times New Roman" panose="02020603050405020304" pitchFamily="18" charset="0"/>
            </a:endParaRPr>
          </a:p>
          <a:p>
            <a:pPr algn="just"/>
            <a:endParaRPr lang="ru-RU" sz="2400" dirty="0" smtClean="0">
              <a:solidFill>
                <a:schemeClr val="tx1"/>
              </a:solidFill>
              <a:latin typeface="Times New Roman" panose="02020603050405020304" pitchFamily="18" charset="0"/>
              <a:cs typeface="Times New Roman" panose="02020603050405020304" pitchFamily="18" charset="0"/>
            </a:endParaRPr>
          </a:p>
          <a:p>
            <a:pPr algn="just"/>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smtClean="0">
                <a:solidFill>
                  <a:schemeClr val="tx1"/>
                </a:solidFill>
                <a:latin typeface="Times New Roman" panose="02020603050405020304" pitchFamily="18" charset="0"/>
                <a:cs typeface="Times New Roman" panose="02020603050405020304" pitchFamily="18" charset="0"/>
              </a:rPr>
              <a:t>                               Автор- </a:t>
            </a:r>
            <a:r>
              <a:rPr lang="ru-RU" sz="2400" b="1" dirty="0">
                <a:solidFill>
                  <a:schemeClr val="tx1"/>
                </a:solidFill>
                <a:latin typeface="Times New Roman" panose="02020603050405020304" pitchFamily="18" charset="0"/>
                <a:cs typeface="Times New Roman" panose="02020603050405020304" pitchFamily="18" charset="0"/>
              </a:rPr>
              <a:t>Баранова Алла Юрьевна</a:t>
            </a:r>
          </a:p>
          <a:p>
            <a:pPr algn="ctr"/>
            <a:r>
              <a:rPr lang="ru-RU" sz="1500" b="1" dirty="0" smtClean="0">
                <a:solidFill>
                  <a:schemeClr val="tx1"/>
                </a:solidFill>
                <a:latin typeface="Times New Roman" panose="02020603050405020304" pitchFamily="18" charset="0"/>
                <a:cs typeface="Times New Roman" panose="02020603050405020304" pitchFamily="18" charset="0"/>
              </a:rPr>
              <a:t>                 Педагог дополнительного образования</a:t>
            </a:r>
          </a:p>
          <a:p>
            <a:pPr algn="ctr"/>
            <a:r>
              <a:rPr lang="ru-RU" sz="2400" b="1" dirty="0" smtClean="0">
                <a:solidFill>
                  <a:schemeClr val="tx1"/>
                </a:solidFill>
                <a:latin typeface="Times New Roman" panose="02020603050405020304" pitchFamily="18" charset="0"/>
                <a:cs typeface="Times New Roman" panose="02020603050405020304" pitchFamily="18" charset="0"/>
              </a:rPr>
              <a:t>Прибайкальский район, с. Турунтаево</a:t>
            </a:r>
            <a:r>
              <a:rPr lang="ru-RU" sz="2400" b="1" dirty="0" smtClean="0">
                <a:latin typeface="Times New Roman" panose="02020603050405020304" pitchFamily="18" charset="0"/>
                <a:cs typeface="Times New Roman" panose="02020603050405020304" pitchFamily="18" charset="0"/>
              </a:rPr>
              <a:t>.</a:t>
            </a:r>
          </a:p>
          <a:p>
            <a:pPr algn="just"/>
            <a:endParaRPr lang="ru-RU" sz="2400" b="1" dirty="0" smtClean="0">
              <a:latin typeface="Times New Roman" panose="02020603050405020304" pitchFamily="18" charset="0"/>
              <a:cs typeface="Times New Roman" panose="02020603050405020304" pitchFamily="18" charset="0"/>
            </a:endParaRPr>
          </a:p>
          <a:p>
            <a:pPr algn="ctr"/>
            <a:r>
              <a:rPr lang="ru-RU" dirty="0" smtClean="0"/>
              <a:t>Сот. тел. 89025331342,</a:t>
            </a:r>
            <a:r>
              <a:rPr lang="en-US" dirty="0" smtClean="0"/>
              <a:t> </a:t>
            </a:r>
            <a:r>
              <a:rPr lang="en-US" dirty="0" err="1" smtClean="0"/>
              <a:t>alla</a:t>
            </a:r>
            <a:r>
              <a:rPr lang="ru-RU" dirty="0" smtClean="0"/>
              <a:t>.</a:t>
            </a:r>
            <a:r>
              <a:rPr lang="en-US" dirty="0" err="1" smtClean="0"/>
              <a:t>baranova</a:t>
            </a:r>
            <a:r>
              <a:rPr lang="ru-RU" dirty="0" smtClean="0"/>
              <a:t>.1991@</a:t>
            </a:r>
            <a:r>
              <a:rPr lang="en-US" dirty="0" smtClean="0"/>
              <a:t>mail</a:t>
            </a:r>
            <a:r>
              <a:rPr lang="ru-RU" dirty="0" smtClean="0"/>
              <a:t>.</a:t>
            </a:r>
            <a:r>
              <a:rPr lang="en-US" dirty="0" err="1" smtClean="0"/>
              <a:t>ru</a:t>
            </a:r>
            <a:r>
              <a:rPr lang="ru-RU" dirty="0" smtClean="0"/>
              <a:t> </a:t>
            </a:r>
          </a:p>
          <a:p>
            <a:pPr algn="just"/>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632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2565070" y="975557"/>
            <a:ext cx="6020790" cy="401980"/>
          </a:xfrm>
        </p:spPr>
        <p:txBody>
          <a:bodyPr>
            <a:normAutofit fontScale="90000"/>
          </a:bodyPr>
          <a:lstStyle/>
          <a:p>
            <a:pPr algn="ctr"/>
            <a:endParaRPr lang="ru-RU" sz="2400" b="1" dirty="0">
              <a:solidFill>
                <a:schemeClr val="tx1"/>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3771" y="380011"/>
            <a:ext cx="8048560" cy="610391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1922" y="1175657"/>
            <a:ext cx="5153891" cy="498764"/>
          </a:xfrm>
        </p:spPr>
        <p:txBody>
          <a:bodyPr>
            <a:normAutofit fontScale="90000"/>
          </a:bodyPr>
          <a:lstStyle/>
          <a:p>
            <a:endParaRPr lang="ru-RU" b="1" dirty="0">
              <a:solidFill>
                <a:schemeClr val="accent5"/>
              </a:solidFill>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2519" y="903682"/>
            <a:ext cx="8443355" cy="5461492"/>
          </a:xfrm>
        </p:spPr>
      </p:pic>
    </p:spTree>
    <p:extLst>
      <p:ext uri="{BB962C8B-B14F-4D97-AF65-F5344CB8AC3E}">
        <p14:creationId xmlns:p14="http://schemas.microsoft.com/office/powerpoint/2010/main" val="1322736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1906" y="1626918"/>
            <a:ext cx="6650182" cy="303481"/>
          </a:xfrm>
        </p:spPr>
        <p:txBody>
          <a:bodyPr>
            <a:normAutofit fontScale="90000"/>
          </a:bodyPr>
          <a:lstStyle/>
          <a:p>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3771" y="712519"/>
            <a:ext cx="8146473" cy="5783283"/>
          </a:xfrm>
        </p:spPr>
      </p:pic>
    </p:spTree>
    <p:extLst>
      <p:ext uri="{BB962C8B-B14F-4D97-AF65-F5344CB8AC3E}">
        <p14:creationId xmlns:p14="http://schemas.microsoft.com/office/powerpoint/2010/main" val="3878928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192048" cy="45719"/>
          </a:xfrm>
        </p:spPr>
        <p:txBody>
          <a:bodyPr>
            <a:normAutofit fontScale="90000"/>
          </a:bodyPr>
          <a:lstStyle/>
          <a:p>
            <a:pPr algn="ctr"/>
            <a:endParaRPr lang="ru-RU" sz="3200" b="1"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r>
              <a:rPr lang="ru-RU" b="1" dirty="0">
                <a:solidFill>
                  <a:schemeClr val="tx1"/>
                </a:solidFill>
                <a:latin typeface="Times New Roman" pitchFamily="18" charset="0"/>
                <a:cs typeface="Times New Roman" pitchFamily="18" charset="0"/>
              </a:rPr>
              <a:t>Аппаратно- программный комплекс </a:t>
            </a:r>
            <a:br>
              <a:rPr lang="ru-RU" b="1" dirty="0">
                <a:solidFill>
                  <a:schemeClr val="tx1"/>
                </a:solidFill>
                <a:latin typeface="Times New Roman" pitchFamily="18" charset="0"/>
                <a:cs typeface="Times New Roman" pitchFamily="18" charset="0"/>
              </a:rPr>
            </a:br>
            <a:r>
              <a:rPr lang="ru-RU" b="1" dirty="0">
                <a:solidFill>
                  <a:schemeClr val="tx1"/>
                </a:solidFill>
                <a:latin typeface="Times New Roman" pitchFamily="18" charset="0"/>
                <a:cs typeface="Times New Roman" pitchFamily="18" charset="0"/>
              </a:rPr>
              <a:t>«Веселый светофор»</a:t>
            </a:r>
            <a:endParaRPr lang="ru-RU" dirty="0"/>
          </a:p>
        </p:txBody>
      </p:sp>
      <p:pic>
        <p:nvPicPr>
          <p:cNvPr id="1026" name="Picture 2" descr="C:\Users\kirill\Desktop\VTKsG_QXnD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3704" y="1995054"/>
            <a:ext cx="3165678" cy="395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667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599"/>
            <a:ext cx="8763550" cy="6123709"/>
          </a:xfrm>
        </p:spPr>
        <p:txBody>
          <a:bodyPr>
            <a:normAutofit fontScale="90000"/>
          </a:bodyPr>
          <a:lstStyle/>
          <a:p>
            <a:r>
              <a:rPr lang="ru-RU" sz="2000" dirty="0"/>
              <a:t> </a:t>
            </a:r>
            <a:r>
              <a:rPr lang="ru-RU" sz="2200" dirty="0">
                <a:solidFill>
                  <a:schemeClr val="tx1"/>
                </a:solidFill>
              </a:rPr>
              <a:t>Системный подход по профилактической работе </a:t>
            </a:r>
            <a:r>
              <a:rPr lang="ru-RU" sz="2200" dirty="0" smtClean="0">
                <a:solidFill>
                  <a:schemeClr val="tx1"/>
                </a:solidFill>
              </a:rPr>
              <a:t>девиантного поведения </a:t>
            </a:r>
            <a:r>
              <a:rPr lang="ru-RU" sz="2200" dirty="0">
                <a:solidFill>
                  <a:schemeClr val="tx1"/>
                </a:solidFill>
              </a:rPr>
              <a:t>детей   безопасному поведению на дорогах является уникальным.</a:t>
            </a:r>
            <a:br>
              <a:rPr lang="ru-RU" sz="2200" dirty="0">
                <a:solidFill>
                  <a:schemeClr val="tx1"/>
                </a:solidFill>
              </a:rPr>
            </a:br>
            <a:r>
              <a:rPr lang="ru-RU" sz="2200" dirty="0">
                <a:solidFill>
                  <a:schemeClr val="tx1"/>
                </a:solidFill>
              </a:rPr>
              <a:t>  Данная настольно- напольная игра поможет формированию у детей культуры поведения в условиях дорожного движения, обобщить свой опыт. Игра интересна тем, что используя его, можно проследить уровень знаний и умений детей. Интеграция умственного развития, физического воспитания в процессе различных дидактических инновационных игр стимулирует развитие психофизических качеств ребенка, обеспечивающих его безопасность в процессе дорожного движения.</a:t>
            </a:r>
            <a:br>
              <a:rPr lang="ru-RU" sz="2200" dirty="0">
                <a:solidFill>
                  <a:schemeClr val="tx1"/>
                </a:solidFill>
              </a:rPr>
            </a:br>
            <a:r>
              <a:rPr lang="ru-RU" sz="2200" dirty="0">
                <a:solidFill>
                  <a:schemeClr val="tx1"/>
                </a:solidFill>
              </a:rPr>
              <a:t>  Знания и умения, полученные детьми, расширяются в последующие годы. Дается дополнительный материал, обучение связывается с наблюдениями самих детей на примерах из повседневной жизни. Занятия проводимые с использованием макета прилегающих территорий, имеют практическую направленность на профилактику девиантного поведения безопасности, формирование у них самооценки, самоконтроля и самоорганизации в сфере дорожного движения.</a:t>
            </a:r>
            <a:r>
              <a:rPr lang="ru-RU" sz="2200" dirty="0"/>
              <a:t/>
            </a:r>
            <a:br>
              <a:rPr lang="ru-RU" sz="2200" dirty="0"/>
            </a:br>
            <a:r>
              <a:rPr lang="ru-RU" sz="2200" b="1" dirty="0"/>
              <a:t> </a:t>
            </a:r>
            <a:endParaRPr lang="ru-RU" sz="2200" dirty="0"/>
          </a:p>
        </p:txBody>
      </p:sp>
    </p:spTree>
    <p:extLst>
      <p:ext uri="{BB962C8B-B14F-4D97-AF65-F5344CB8AC3E}">
        <p14:creationId xmlns:p14="http://schemas.microsoft.com/office/powerpoint/2010/main" val="3322874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1"/>
                </a:solidFill>
              </a:rPr>
              <a:t>З</a:t>
            </a:r>
            <a:r>
              <a:rPr lang="ru-RU" dirty="0" smtClean="0">
                <a:solidFill>
                  <a:schemeClr val="tx1"/>
                </a:solidFill>
              </a:rPr>
              <a:t>аключение</a:t>
            </a:r>
            <a:endParaRPr lang="ru-RU" dirty="0">
              <a:solidFill>
                <a:schemeClr val="tx1"/>
              </a:solidFill>
            </a:endParaRPr>
          </a:p>
        </p:txBody>
      </p:sp>
      <p:sp>
        <p:nvSpPr>
          <p:cNvPr id="3" name="Прямоугольник 2"/>
          <p:cNvSpPr/>
          <p:nvPr/>
        </p:nvSpPr>
        <p:spPr>
          <a:xfrm>
            <a:off x="558140" y="1859340"/>
            <a:ext cx="9155876" cy="2554545"/>
          </a:xfrm>
          <a:prstGeom prst="rect">
            <a:avLst/>
          </a:prstGeom>
        </p:spPr>
        <p:txBody>
          <a:bodyPr wrap="square">
            <a:spAutoFit/>
          </a:bodyPr>
          <a:lstStyle/>
          <a:p>
            <a:r>
              <a:rPr lang="ru-RU" dirty="0"/>
              <a:t> </a:t>
            </a:r>
            <a:r>
              <a:rPr lang="ru-RU" sz="2000" dirty="0"/>
              <a:t>Таким образом, настольно- напольная игра «Азбука дорог» способствует реализации профилактики девиантного поведения несовершеннолетних и их учет психофизиологических особенностей детей, преемственность и возможность содержания, практическая значимость, непрерывность процесса воспитания детей.</a:t>
            </a:r>
          </a:p>
          <a:p>
            <a:r>
              <a:rPr lang="ru-RU" sz="2000" dirty="0"/>
              <a:t>  Это одно из важнейших промежуточных звеньев прохождения ребенка от этапа неосознанного овладения культурой дорожного движения к этапу осознанного его применения. </a:t>
            </a:r>
          </a:p>
        </p:txBody>
      </p:sp>
    </p:spTree>
    <p:extLst>
      <p:ext uri="{BB962C8B-B14F-4D97-AF65-F5344CB8AC3E}">
        <p14:creationId xmlns:p14="http://schemas.microsoft.com/office/powerpoint/2010/main" val="2757693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3748644"/>
          </a:xfrm>
        </p:spPr>
        <p:txBody>
          <a:bodyPr/>
          <a:lstStyle/>
          <a:p>
            <a:pPr algn="ctr"/>
            <a:r>
              <a:rPr lang="ru-RU" b="1" dirty="0" smtClean="0">
                <a:solidFill>
                  <a:schemeClr val="accent2">
                    <a:lumMod val="50000"/>
                  </a:schemeClr>
                </a:solidFill>
              </a:rPr>
              <a:t>       </a:t>
            </a:r>
            <a:br>
              <a:rPr lang="ru-RU" b="1" dirty="0" smtClean="0">
                <a:solidFill>
                  <a:schemeClr val="accent2">
                    <a:lumMod val="50000"/>
                  </a:schemeClr>
                </a:solidFill>
              </a:rPr>
            </a:br>
            <a:r>
              <a:rPr lang="ru-RU" b="1" dirty="0">
                <a:solidFill>
                  <a:schemeClr val="accent2">
                    <a:lumMod val="50000"/>
                  </a:schemeClr>
                </a:solidFill>
              </a:rPr>
              <a:t/>
            </a:r>
            <a:br>
              <a:rPr lang="ru-RU" b="1" dirty="0">
                <a:solidFill>
                  <a:schemeClr val="accent2">
                    <a:lumMod val="50000"/>
                  </a:schemeClr>
                </a:solidFill>
              </a:rPr>
            </a:br>
            <a:r>
              <a:rPr lang="ru-RU" b="1" dirty="0" smtClean="0">
                <a:solidFill>
                  <a:schemeClr val="accent2">
                    <a:lumMod val="50000"/>
                  </a:schemeClr>
                </a:solidFill>
              </a:rPr>
              <a:t/>
            </a:r>
            <a:br>
              <a:rPr lang="ru-RU" b="1" dirty="0" smtClean="0">
                <a:solidFill>
                  <a:schemeClr val="accent2">
                    <a:lumMod val="50000"/>
                  </a:schemeClr>
                </a:solidFill>
              </a:rPr>
            </a:br>
            <a:r>
              <a:rPr lang="ru-RU" b="1" dirty="0">
                <a:solidFill>
                  <a:schemeClr val="accent2">
                    <a:lumMod val="50000"/>
                  </a:schemeClr>
                </a:solidFill>
              </a:rPr>
              <a:t/>
            </a:r>
            <a:br>
              <a:rPr lang="ru-RU" b="1" dirty="0">
                <a:solidFill>
                  <a:schemeClr val="accent2">
                    <a:lumMod val="50000"/>
                  </a:schemeClr>
                </a:solidFill>
              </a:rPr>
            </a:br>
            <a:r>
              <a:rPr lang="ru-RU" b="1" dirty="0" smtClean="0">
                <a:solidFill>
                  <a:schemeClr val="accent2">
                    <a:lumMod val="50000"/>
                  </a:schemeClr>
                </a:solidFill>
              </a:rPr>
              <a:t>Спасибо за внимание!</a:t>
            </a:r>
            <a:endParaRPr lang="ru-RU" b="1" dirty="0">
              <a:solidFill>
                <a:schemeClr val="accent2">
                  <a:lumMod val="50000"/>
                </a:schemeClr>
              </a:solidFill>
            </a:endParaRPr>
          </a:p>
        </p:txBody>
      </p:sp>
    </p:spTree>
    <p:extLst>
      <p:ext uri="{BB962C8B-B14F-4D97-AF65-F5344CB8AC3E}">
        <p14:creationId xmlns:p14="http://schemas.microsoft.com/office/powerpoint/2010/main" val="1224675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Цель и задачи</a:t>
            </a:r>
          </a:p>
        </p:txBody>
      </p:sp>
      <p:sp>
        <p:nvSpPr>
          <p:cNvPr id="3" name="Объект 2"/>
          <p:cNvSpPr>
            <a:spLocks noGrp="1"/>
          </p:cNvSpPr>
          <p:nvPr>
            <p:ph idx="1"/>
          </p:nvPr>
        </p:nvSpPr>
        <p:spPr>
          <a:xfrm>
            <a:off x="677334" y="1436915"/>
            <a:ext cx="8596668" cy="4604448"/>
          </a:xfrm>
        </p:spPr>
        <p:txBody>
          <a:bodyPr>
            <a:noAutofit/>
          </a:bodyPr>
          <a:lstStyle/>
          <a:p>
            <a:pPr marL="0" indent="0">
              <a:buNone/>
            </a:pPr>
            <a:r>
              <a:rPr lang="ru-RU" sz="2000" b="1" dirty="0"/>
              <a:t> Цель </a:t>
            </a:r>
            <a:r>
              <a:rPr lang="ru-RU" sz="2000" dirty="0"/>
              <a:t>-  формирование у детей девиантного поведения устойчивого и неоспоримого понимания необходимости соблюдения безопасного поведения на улицах и дорогах через настольную-напольную игру по ПДД.</a:t>
            </a:r>
          </a:p>
          <a:p>
            <a:r>
              <a:rPr lang="ru-RU" sz="2000" b="1" dirty="0"/>
              <a:t>Задачи:</a:t>
            </a:r>
            <a:endParaRPr lang="ru-RU" sz="2000" dirty="0"/>
          </a:p>
          <a:p>
            <a:r>
              <a:rPr lang="ru-RU" sz="2000" dirty="0"/>
              <a:t>1.Познакомить детей с макетами прилегающей территории, по схеме макета научить определять безопасный маршрут.</a:t>
            </a:r>
          </a:p>
          <a:p>
            <a:r>
              <a:rPr lang="ru-RU" sz="2000" dirty="0"/>
              <a:t>2. Сформировать способность ориентироваться на макете и развивать способность у детей целостное восприятие окружающей дорожной среды.</a:t>
            </a:r>
          </a:p>
          <a:p>
            <a:r>
              <a:rPr lang="ru-RU" sz="2000" dirty="0"/>
              <a:t>3.Развивать умение оценивать действия водителей, пешеходов.</a:t>
            </a:r>
          </a:p>
          <a:p>
            <a:r>
              <a:rPr lang="ru-RU" sz="2000" dirty="0"/>
              <a:t>4.Расширить словарный запас по дорожной лексике.</a:t>
            </a:r>
          </a:p>
          <a:p>
            <a:r>
              <a:rPr lang="ru-RU" sz="2000" dirty="0"/>
              <a:t>5. Воспитать наблюдательность, внимание, дисциплинированность.</a:t>
            </a:r>
            <a:endParaRPr lang="ru-RU" sz="2000" dirty="0" smtClean="0"/>
          </a:p>
        </p:txBody>
      </p:sp>
    </p:spTree>
    <p:extLst>
      <p:ext uri="{BB962C8B-B14F-4D97-AF65-F5344CB8AC3E}">
        <p14:creationId xmlns:p14="http://schemas.microsoft.com/office/powerpoint/2010/main" val="1982186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a:t>К</a:t>
            </a:r>
            <a:r>
              <a:rPr lang="ru-RU" sz="2400" dirty="0" smtClean="0"/>
              <a:t>раткое </a:t>
            </a:r>
            <a:r>
              <a:rPr lang="ru-RU" sz="2400" dirty="0"/>
              <a:t>содержание </a:t>
            </a:r>
            <a:r>
              <a:rPr lang="ru-RU" sz="2400" b="1" dirty="0">
                <a:solidFill>
                  <a:schemeClr val="accent4">
                    <a:lumMod val="50000"/>
                  </a:schemeClr>
                </a:solidFill>
              </a:rPr>
              <a:t/>
            </a:r>
            <a:br>
              <a:rPr lang="ru-RU" sz="2400" b="1" dirty="0">
                <a:solidFill>
                  <a:schemeClr val="accent4">
                    <a:lumMod val="50000"/>
                  </a:schemeClr>
                </a:solidFill>
              </a:rPr>
            </a:br>
            <a:endParaRPr lang="ru-RU" sz="2400" b="1" dirty="0">
              <a:solidFill>
                <a:schemeClr val="accent4">
                  <a:lumMod val="50000"/>
                </a:schemeClr>
              </a:solidFill>
            </a:endParaRPr>
          </a:p>
        </p:txBody>
      </p:sp>
      <p:sp>
        <p:nvSpPr>
          <p:cNvPr id="3" name="Объект 2"/>
          <p:cNvSpPr>
            <a:spLocks noGrp="1"/>
          </p:cNvSpPr>
          <p:nvPr>
            <p:ph idx="1"/>
          </p:nvPr>
        </p:nvSpPr>
        <p:spPr>
          <a:xfrm>
            <a:off x="677334" y="1223159"/>
            <a:ext cx="8596668" cy="4818204"/>
          </a:xfrm>
        </p:spPr>
        <p:txBody>
          <a:bodyPr>
            <a:noAutofit/>
          </a:bodyPr>
          <a:lstStyle/>
          <a:p>
            <a:r>
              <a:rPr lang="ru-RU" sz="2000" dirty="0"/>
              <a:t>Проект направлен на решение актуальных задач профилактики девиантного поведения и психологической помощи посредством обучения настольной- напольной иге по ПДД.</a:t>
            </a:r>
          </a:p>
          <a:p>
            <a:pPr algn="just"/>
            <a:r>
              <a:rPr lang="ru-RU" sz="2000" dirty="0"/>
              <a:t>Инновационный подход к воспитанию культуры безопасного поведения на дороге связан с тем, что дорожная обстановка год от года усложняется, количество транспорта на дорогах и интенсивность дорожного движения возрастает, особую тревогу  вызывает сложившиеся положение с детским дорожно-транспортным травматизмом. Приоритетной задачей педагогов является обучение подрастающего поколения правилам безопасного поведения и формирование у детей практических навыков поведения на дороге. Поэтому возникла необходимость создания студии по ПДД на базе МОУ ДО «</a:t>
            </a:r>
            <a:r>
              <a:rPr lang="ru-RU" sz="2000" dirty="0" err="1"/>
              <a:t>Турунтаевский</a:t>
            </a:r>
            <a:r>
              <a:rPr lang="ru-RU" sz="2000" dirty="0"/>
              <a:t> ДДТ», имеющие наглядное пособие(инвентарь), приближенного к реальной действительности. Данное оборудование  является одной из инновационных форм профилактики.</a:t>
            </a:r>
            <a:endParaRPr lang="ru-RU" sz="2000" dirty="0" smtClean="0"/>
          </a:p>
        </p:txBody>
      </p:sp>
    </p:spTree>
    <p:extLst>
      <p:ext uri="{BB962C8B-B14F-4D97-AF65-F5344CB8AC3E}">
        <p14:creationId xmlns:p14="http://schemas.microsoft.com/office/powerpoint/2010/main" val="2227109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0463" y="322730"/>
            <a:ext cx="8064768" cy="366039"/>
          </a:xfrm>
        </p:spPr>
        <p:txBody>
          <a:bodyPr>
            <a:noAutofit/>
          </a:bodyPr>
          <a:lstStyle/>
          <a:p>
            <a:r>
              <a:rPr lang="ru-RU" sz="2400" dirty="0" smtClean="0"/>
              <a:t>                                    Аннотация</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855023"/>
            <a:ext cx="9167310" cy="5186339"/>
          </a:xfrm>
        </p:spPr>
        <p:txBody>
          <a:bodyPr>
            <a:noAutofit/>
          </a:bodyPr>
          <a:lstStyle/>
          <a:p>
            <a:pPr algn="just"/>
            <a:r>
              <a:rPr lang="ru-RU" sz="2000" dirty="0"/>
              <a:t>Значимость данного оборудования заключается в том, макет максимально приближен к местности, в которой проживают дети. Макет удобен  в использовании- он нагляден, оснащен магнитными фигурами домов, знаками дорожного движения, автомобилями и покрыт специальным слоем для нанесения цветными маркерами с последующим стиранием надписей, направлений движения пешеходов, маршрутов автомобилей. </a:t>
            </a:r>
          </a:p>
          <a:p>
            <a:pPr algn="just"/>
            <a:r>
              <a:rPr lang="ru-RU" sz="2000" dirty="0"/>
              <a:t>  Основой профилактики девиантного поведения  является игра. Играя изучаем правила поведения на дорогах, которое построено в форме познавательных дидактических игр и целенаправленного неоднократного повторения основных элементов правил поведения на дорогах и улицах в различных </a:t>
            </a:r>
            <a:r>
              <a:rPr lang="ru-RU" sz="2000" dirty="0" err="1"/>
              <a:t>разноуровневых</a:t>
            </a:r>
            <a:r>
              <a:rPr lang="ru-RU" sz="2000" dirty="0"/>
              <a:t> ситуационных заданиях.</a:t>
            </a:r>
          </a:p>
          <a:p>
            <a:pPr algn="just"/>
            <a:r>
              <a:rPr lang="ru-RU" sz="2000" dirty="0"/>
              <a:t>  В течении короткого срока личностные характеристики обучающихся осваивают значительные изменения в сторону их развития. Это дает возможность изучить материал от простого к сложному, что способствует развитию мыслительной деятельности детей</a:t>
            </a:r>
            <a:r>
              <a:rPr lang="ru-RU" sz="2000" dirty="0" smtClean="0"/>
              <a:t>.</a:t>
            </a:r>
            <a:endParaRPr lang="ru-RU" sz="2000" dirty="0"/>
          </a:p>
        </p:txBody>
      </p:sp>
    </p:spTree>
    <p:extLst>
      <p:ext uri="{BB962C8B-B14F-4D97-AF65-F5344CB8AC3E}">
        <p14:creationId xmlns:p14="http://schemas.microsoft.com/office/powerpoint/2010/main" val="2602304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914400"/>
            <a:ext cx="8596668" cy="1016000"/>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Описание оборудования</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algn="just"/>
            <a:r>
              <a:rPr lang="ru-RU" sz="2000" dirty="0" smtClean="0"/>
              <a:t>В комплект игры входит 3 магнитно-маркерных панно с полноцветным изображением дорожной инфраструктуры. Каждое панно имеет многослойную конструкцию, рабочая поверхность которой облицована стальным листом. Торцы окантованы металлическим профилем. Стальная основа облицовочного листа дает возможность крепления элементов на магнитах для моделирования дорожных ситуаций. </a:t>
            </a:r>
            <a:endParaRPr lang="ru-RU" sz="2000" dirty="0"/>
          </a:p>
        </p:txBody>
      </p:sp>
    </p:spTree>
    <p:extLst>
      <p:ext uri="{BB962C8B-B14F-4D97-AF65-F5344CB8AC3E}">
        <p14:creationId xmlns:p14="http://schemas.microsoft.com/office/powerpoint/2010/main" val="2902144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06582" y="387929"/>
            <a:ext cx="9393382" cy="415636"/>
          </a:xfrm>
        </p:spPr>
        <p:txBody>
          <a:bodyPr/>
          <a:lstStyle/>
          <a:p>
            <a:pPr algn="ct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Общий вид оборудования</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26473" y="1634836"/>
            <a:ext cx="9187544" cy="4655127"/>
          </a:xfrm>
        </p:spPr>
        <p:txBody>
          <a:bodyPr/>
          <a:lstStyle/>
          <a:p>
            <a:endParaRPr lang="ru-RU" dirty="0"/>
          </a:p>
        </p:txBody>
      </p:sp>
      <p:pic>
        <p:nvPicPr>
          <p:cNvPr id="1026" name="Picture 2" descr="C:\Users\kirill\Desktop\IMG_20201029_100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019" y="1425036"/>
            <a:ext cx="8942119" cy="489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369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3153" y="1425038"/>
            <a:ext cx="6400800" cy="505361"/>
          </a:xfrm>
        </p:spPr>
        <p:txBody>
          <a:bodyPr>
            <a:normAutofit fontScale="90000"/>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64428" y="-534387"/>
            <a:ext cx="5688276" cy="8039594"/>
          </a:xfrm>
        </p:spPr>
      </p:pic>
    </p:spTree>
    <p:extLst>
      <p:ext uri="{BB962C8B-B14F-4D97-AF65-F5344CB8AC3E}">
        <p14:creationId xmlns:p14="http://schemas.microsoft.com/office/powerpoint/2010/main" val="4106630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5694" y="1579418"/>
            <a:ext cx="4678877" cy="350982"/>
          </a:xfrm>
        </p:spPr>
        <p:txBody>
          <a:bodyPr>
            <a:noAutofit/>
          </a:bodyPr>
          <a:lstStyle/>
          <a:p>
            <a:r>
              <a:rPr lang="ru-RU" sz="2400" dirty="0">
                <a:solidFill>
                  <a:schemeClr val="accent1">
                    <a:lumMod val="50000"/>
                  </a:schemeClr>
                </a:solidFill>
                <a:latin typeface="Times New Roman" panose="02020603050405020304" pitchFamily="18" charset="0"/>
                <a:cs typeface="Times New Roman" panose="02020603050405020304" pitchFamily="18" charset="0"/>
              </a:rPr>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b="1" dirty="0" smtClean="0"/>
          </a:p>
          <a:p>
            <a:endParaRPr lang="ru-RU" b="1" dirty="0"/>
          </a:p>
          <a:p>
            <a:pPr marL="0" indent="0">
              <a:buNone/>
            </a:pP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pic>
        <p:nvPicPr>
          <p:cNvPr id="2050" name="Picture 2" descr="C:\Users\kirill\Desktop\IMG_20201029_100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390" y="427512"/>
            <a:ext cx="8811111" cy="586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02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8909" y="190005"/>
            <a:ext cx="5949537" cy="2296751"/>
          </a:xfrm>
        </p:spPr>
        <p:txBody>
          <a:bodyPr>
            <a:normAutofit/>
          </a:bodyPr>
          <a:lstStyle/>
          <a:p>
            <a:r>
              <a:rPr lang="ru-RU" sz="2400" b="1" dirty="0" smtClean="0">
                <a:solidFill>
                  <a:schemeClr val="tx1"/>
                </a:solidFill>
                <a:latin typeface="Times New Roman" pitchFamily="18" charset="0"/>
                <a:cs typeface="Times New Roman" pitchFamily="18" charset="0"/>
              </a:rPr>
              <a:t>Модели транспортных средств, фигурки пешеходов, комплект дорожных знаков, инфраструктура города, маркеры, очиститель для маркерной поверхности.</a:t>
            </a:r>
            <a:endParaRPr lang="ru-RU" sz="2400" b="1" dirty="0">
              <a:solidFill>
                <a:schemeClr val="tx1"/>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009" y="191163"/>
            <a:ext cx="5450774" cy="4357087"/>
          </a:xfrm>
        </p:spPr>
      </p:pic>
      <p:pic>
        <p:nvPicPr>
          <p:cNvPr id="3074" name="Picture 2" descr="C:\Users\kirill\Desktop\IMG_20201029_1009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0535" y="2486755"/>
            <a:ext cx="5873541" cy="397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131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437</TotalTime>
  <Words>452</Words>
  <Application>Microsoft Office PowerPoint</Application>
  <PresentationFormat>Произвольный</PresentationFormat>
  <Paragraphs>41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Аспект</vt:lpstr>
      <vt:lpstr>Всероссийский педагогический фестиваль межпредметных проектов по безопасности дорожного движения</vt:lpstr>
      <vt:lpstr>Цель и задачи</vt:lpstr>
      <vt:lpstr>Краткое содержание  </vt:lpstr>
      <vt:lpstr>                                    Аннотация</vt:lpstr>
      <vt:lpstr>Описание оборудования</vt:lpstr>
      <vt:lpstr> Общий вид оборудования</vt:lpstr>
      <vt:lpstr>Презентация PowerPoint</vt:lpstr>
      <vt:lpstr> </vt:lpstr>
      <vt:lpstr>Модели транспортных средств, фигурки пешеходов, комплект дорожных знаков, инфраструктура города, маркеры, очиститель для маркерной поверхности.</vt:lpstr>
      <vt:lpstr>Презентация PowerPoint</vt:lpstr>
      <vt:lpstr>Презентация PowerPoint</vt:lpstr>
      <vt:lpstr>Презентация PowerPoint</vt:lpstr>
      <vt:lpstr>Презентация PowerPoint</vt:lpstr>
      <vt:lpstr> Системный подход по профилактической работе девиантного поведения детей   безопасному поведению на дорогах является уникальным.   Данная настольно- напольная игра поможет формированию у детей культуры поведения в условиях дорожного движения, обобщить свой опыт. Игра интересна тем, что используя его, можно проследить уровень знаний и умений детей. Интеграция умственного развития, физического воспитания в процессе различных дидактических инновационных игр стимулирует развитие психофизических качеств ребенка, обеспечивающих его безопасность в процессе дорожного движения.   Знания и умения, полученные детьми, расширяются в последующие годы. Дается дополнительный материал, обучение связывается с наблюдениями самих детей на примерах из повседневной жизни. Занятия проводимые с использованием макета прилегающих территорий, имеют практическую направленность на профилактику девиантного поведения безопасности, формирование у них самооценки, самоконтроля и самоорганизации в сфере дорожного движения.  </vt:lpstr>
      <vt:lpstr>Заключение</vt:lpstr>
      <vt:lpstr>           Спасибо за внимание!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Hospes</dc:creator>
  <cp:lastModifiedBy>kirill</cp:lastModifiedBy>
  <cp:revision>41</cp:revision>
  <dcterms:created xsi:type="dcterms:W3CDTF">2019-04-23T09:24:26Z</dcterms:created>
  <dcterms:modified xsi:type="dcterms:W3CDTF">2024-08-15T03:38:28Z</dcterms:modified>
</cp:coreProperties>
</file>